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notesSlides/notesSlide11.xml" ContentType="application/vnd.openxmlformats-officedocument.presentationml.notes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15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7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5" r:id="rId18"/>
    <p:sldId id="276" r:id="rId19"/>
    <p:sldId id="273" r:id="rId20"/>
    <p:sldId id="274" r:id="rId21"/>
    <p:sldId id="277" r:id="rId22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3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viewProps" Target="viewProps.xml"/><Relationship Id="rId14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28" Type="http://schemas.openxmlformats.org/officeDocument/2006/relationships/theme" Target="theme/theme1.xml"/><Relationship Id="rId26" Type="http://schemas.openxmlformats.org/officeDocument/2006/relationships/presProps" Target="presProps.xml"/><Relationship Id="rId11" Type="http://schemas.openxmlformats.org/officeDocument/2006/relationships/slide" Target="slides/slide10.xml"/><Relationship Id="rId29" Type="http://schemas.openxmlformats.org/officeDocument/2006/relationships/tableStyles" Target="tableStyle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4ECF3-1BE4-274C-B2EB-B6540F6BDF9D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346356-0771-2645-8DD6-AA868E2AD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A0B59-EB81-0243-9BB1-1349E9811741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655AC-5D64-394F-895D-D5AC8B10D5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under the care of dr.</a:t>
            </a:r>
          </a:p>
          <a:p>
            <a:r>
              <a:rPr lang="en-US" dirty="0" smtClean="0"/>
              <a:t>in a wheat field, by shooting himself in the chest.</a:t>
            </a:r>
          </a:p>
          <a:p>
            <a:r>
              <a:rPr lang="en-US" dirty="0" smtClean="0"/>
              <a:t>Died with Theo by his side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It was not until after his self inflicted death that Van Gogh truly became famous, critics were beginning to recognize his genius as he lay dying.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Coal mine disaster in his parish had a huge effect on him and drove him to neglect his own health.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Theo, an art dealer who helped Vincent throughout his life.</a:t>
            </a:r>
          </a:p>
          <a:p>
            <a:r>
              <a:rPr lang="en-US" sz="1200" dirty="0" smtClean="0"/>
              <a:t>In Paris he saw the innovations of the painters there – the Impressionists and post Impressionists</a:t>
            </a:r>
            <a:r>
              <a:rPr lang="en-US" sz="1200" baseline="0" dirty="0" smtClean="0"/>
              <a:t> </a:t>
            </a:r>
          </a:p>
          <a:p>
            <a:r>
              <a:rPr lang="en-US" sz="1200" baseline="0" dirty="0" smtClean="0"/>
              <a:t>Experimented with </a:t>
            </a:r>
            <a:r>
              <a:rPr lang="en-US" sz="1200" dirty="0" smtClean="0"/>
              <a:t>brush strokes and the system of small strokes of pure color used by the Neo-Impressionists,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pointalism</a:t>
            </a:r>
            <a:r>
              <a:rPr lang="en-US" sz="1200" baseline="0" dirty="0" smtClean="0"/>
              <a:t> and other mark making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Vincent moved to Arles in the south of France </a:t>
            </a:r>
          </a:p>
          <a:p>
            <a:r>
              <a:rPr lang="en-US" sz="1200" dirty="0" smtClean="0"/>
              <a:t>Captivated by the clear light and vibrant colors around him,</a:t>
            </a:r>
          </a:p>
          <a:p>
            <a:r>
              <a:rPr lang="en-US" sz="1200" dirty="0" smtClean="0"/>
              <a:t>Created</a:t>
            </a:r>
            <a:r>
              <a:rPr lang="en-US" sz="1200" baseline="0" dirty="0" smtClean="0"/>
              <a:t> different paintings with different techniques and styles.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His friend and fellow painter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joined him in October of 1888 but left abruptly in December.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move was brought on by the beginning of a mental breakdown Vincent had that resulted in him cutting off his own ear with a razor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only to be released and then readmitted.  It is believed he may have had some form of epilepsy.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Fearing another breakdown</a:t>
            </a:r>
          </a:p>
          <a:p>
            <a:r>
              <a:rPr lang="en-US" sz="1200" dirty="0" smtClean="0"/>
              <a:t>and created some extraordinary paintings</a:t>
            </a:r>
            <a:r>
              <a:rPr lang="en-US" sz="1200" baseline="0" dirty="0" smtClean="0"/>
              <a:t> full of energy and vision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655AC-5D64-394F-895D-D5AC8B10D52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1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1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4" y="274641"/>
            <a:ext cx="1777471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3" y="6407945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7" y="5001994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0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7" y="5001994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0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9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B7D119CD-9CC3-084D-B9B9-4FE593EEC492}" type="datetimeFigureOut">
              <a:rPr lang="en-US" smtClean="0"/>
              <a:pPr/>
              <a:t>3/24/09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3" y="6407945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5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D8790DF-AADD-7C47-AE74-BF130D82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ransition spd="slow">
    <p:random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hyperlink" Target="http://www.vangoghgallery.com" TargetMode="External"/><Relationship Id="rId1" Type="http://schemas.openxmlformats.org/officeDocument/2006/relationships/video" Target="file://localhost/Users/kathy/Documents/Holy%20Family/art%20Lessons/03%20Vincent.m4p" TargetMode="External"/><Relationship Id="rId2" Type="http://schemas.openxmlformats.org/officeDocument/2006/relationships/slideLayout" Target="../slideLayouts/slideLayout2.xml"/><Relationship Id="rId3" Type="http://schemas.openxmlformats.org/officeDocument/2006/relationships/hyperlink" Target="http://www.metmuseum.org/explore/van_gogh/menu.html" TargetMode="External"/><Relationship Id="rId5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10.png"/><Relationship Id="rId4" Type="http://schemas.openxmlformats.org/officeDocument/2006/relationships/image" Target="../media/image7.png"/><Relationship Id="rId7" Type="http://schemas.openxmlformats.org/officeDocument/2006/relationships/image" Target="../media/image20.png"/><Relationship Id="rId11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6" Type="http://schemas.openxmlformats.org/officeDocument/2006/relationships/image" Target="../media/image2.png"/><Relationship Id="rId8" Type="http://schemas.openxmlformats.org/officeDocument/2006/relationships/image" Target="../media/image19.png"/><Relationship Id="rId13" Type="http://schemas.openxmlformats.org/officeDocument/2006/relationships/image" Target="../media/image13.png"/><Relationship Id="rId10" Type="http://schemas.openxmlformats.org/officeDocument/2006/relationships/image" Target="../media/image17.png"/><Relationship Id="rId5" Type="http://schemas.openxmlformats.org/officeDocument/2006/relationships/image" Target="../media/image22.png"/><Relationship Id="rId15" Type="http://schemas.openxmlformats.org/officeDocument/2006/relationships/image" Target="../media/image8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9" Type="http://schemas.openxmlformats.org/officeDocument/2006/relationships/image" Target="../media/image18.png"/><Relationship Id="rId3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3600" y="1828800"/>
            <a:ext cx="3048000" cy="327660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dirty="0" smtClean="0"/>
              <a:t>Life 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and 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Landscapes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362" y="76200"/>
            <a:ext cx="5557839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469419"/>
            <a:ext cx="4699000" cy="8255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1" y="304801"/>
            <a:ext cx="4608697" cy="5486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January of 1889 hospitalized due to mental breakdown</a:t>
            </a:r>
          </a:p>
          <a:p>
            <a:endParaRPr lang="en-US" dirty="0" smtClean="0"/>
          </a:p>
          <a:p>
            <a:r>
              <a:rPr lang="en-US" dirty="0" smtClean="0"/>
              <a:t>444 days in Arles </a:t>
            </a:r>
          </a:p>
          <a:p>
            <a:endParaRPr lang="en-US" dirty="0" smtClean="0"/>
          </a:p>
          <a:p>
            <a:r>
              <a:rPr lang="en-US" dirty="0" smtClean="0"/>
              <a:t>about two hundred paintings</a:t>
            </a:r>
          </a:p>
          <a:p>
            <a:endParaRPr lang="en-US" dirty="0" smtClean="0"/>
          </a:p>
          <a:p>
            <a:r>
              <a:rPr lang="en-US" dirty="0" smtClean="0"/>
              <a:t>over 100 drawings</a:t>
            </a:r>
          </a:p>
          <a:p>
            <a:endParaRPr lang="en-US" dirty="0" smtClean="0"/>
          </a:p>
          <a:p>
            <a:r>
              <a:rPr lang="en-US" dirty="0" smtClean="0"/>
              <a:t>about two hundred letters.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898" y="1"/>
            <a:ext cx="4040263" cy="498106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2000" y="498106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200" dirty="0" smtClean="0"/>
              <a:t>Self-Portrait Dedicated to Paul Gauguin, </a:t>
            </a:r>
          </a:p>
          <a:p>
            <a:pPr algn="r"/>
            <a:r>
              <a:rPr lang="en-US" sz="1200" dirty="0" smtClean="0"/>
              <a:t>September 1888</a:t>
            </a:r>
            <a:endParaRPr lang="en-US" sz="12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2552" y="1189038"/>
            <a:ext cx="3124200" cy="2011362"/>
          </a:xfrm>
        </p:spPr>
        <p:txBody>
          <a:bodyPr>
            <a:normAutofit/>
          </a:bodyPr>
          <a:lstStyle/>
          <a:p>
            <a:r>
              <a:rPr lang="en-US" sz="1800" dirty="0" smtClean="0"/>
              <a:t>voluntarily entered the asylum in Saint-</a:t>
            </a:r>
            <a:r>
              <a:rPr lang="en-US" sz="1800" dirty="0" err="1" smtClean="0"/>
              <a:t>Rémy</a:t>
            </a:r>
            <a:r>
              <a:rPr lang="en-US" sz="1800" dirty="0" smtClean="0"/>
              <a:t> in May of 1889.</a:t>
            </a:r>
          </a:p>
          <a:p>
            <a:endParaRPr lang="en-US" sz="1800" dirty="0" smtClean="0"/>
          </a:p>
          <a:p>
            <a:r>
              <a:rPr lang="en-US" sz="1800" dirty="0" smtClean="0"/>
              <a:t>He spent one year there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6209"/>
            <a:ext cx="8229600" cy="1143000"/>
          </a:xfrm>
        </p:spPr>
        <p:txBody>
          <a:bodyPr/>
          <a:lstStyle/>
          <a:p>
            <a:r>
              <a:rPr lang="en-US" dirty="0" smtClean="0"/>
              <a:t>Saint-</a:t>
            </a:r>
            <a:r>
              <a:rPr lang="en-US" dirty="0" err="1" smtClean="0"/>
              <a:t>Rémy</a:t>
            </a:r>
            <a:r>
              <a:rPr lang="en-US" dirty="0" smtClean="0"/>
              <a:t>, France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752" y="1169209"/>
            <a:ext cx="5927248" cy="47259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22829" y="5895202"/>
            <a:ext cx="19012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Olive Grove, June 1889</a:t>
            </a:r>
            <a:endParaRPr lang="en-US" sz="1200" dirty="0"/>
          </a:p>
        </p:txBody>
      </p:sp>
      <p:sp>
        <p:nvSpPr>
          <p:cNvPr id="6" name="Rectangle 5"/>
          <p:cNvSpPr/>
          <p:nvPr/>
        </p:nvSpPr>
        <p:spPr>
          <a:xfrm>
            <a:off x="0" y="3200400"/>
            <a:ext cx="5562600" cy="3657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 anchorCtr="1">
            <a:noAutofit/>
          </a:bodyPr>
          <a:lstStyle/>
          <a:p>
            <a:r>
              <a:rPr lang="en-US" sz="4400" dirty="0" smtClean="0">
                <a:solidFill>
                  <a:schemeClr val="bg2"/>
                </a:solidFill>
                <a:latin typeface="Courier"/>
                <a:cs typeface="Courier"/>
              </a:rPr>
              <a:t>“The only time  </a:t>
            </a:r>
            <a:br>
              <a:rPr lang="en-US" sz="4400" dirty="0" smtClean="0">
                <a:solidFill>
                  <a:schemeClr val="bg2"/>
                </a:solidFill>
                <a:latin typeface="Courier"/>
                <a:cs typeface="Courier"/>
              </a:rPr>
            </a:br>
            <a:r>
              <a:rPr lang="en-US" sz="4400" dirty="0" smtClean="0">
                <a:solidFill>
                  <a:schemeClr val="bg2"/>
                </a:solidFill>
                <a:latin typeface="Courier"/>
                <a:cs typeface="Courier"/>
              </a:rPr>
              <a:t>  I feel alive </a:t>
            </a:r>
            <a:br>
              <a:rPr lang="en-US" sz="4400" dirty="0" smtClean="0">
                <a:solidFill>
                  <a:schemeClr val="bg2"/>
                </a:solidFill>
                <a:latin typeface="Courier"/>
                <a:cs typeface="Courier"/>
              </a:rPr>
            </a:br>
            <a:r>
              <a:rPr lang="en-US" sz="4400" dirty="0" smtClean="0">
                <a:solidFill>
                  <a:schemeClr val="bg2"/>
                </a:solidFill>
                <a:latin typeface="Courier"/>
                <a:cs typeface="Courier"/>
              </a:rPr>
              <a:t>  is when I'm </a:t>
            </a:r>
            <a:br>
              <a:rPr lang="en-US" sz="4400" dirty="0" smtClean="0">
                <a:solidFill>
                  <a:schemeClr val="bg2"/>
                </a:solidFill>
                <a:latin typeface="Courier"/>
                <a:cs typeface="Courier"/>
              </a:rPr>
            </a:br>
            <a:r>
              <a:rPr lang="en-US" sz="4400" dirty="0" smtClean="0">
                <a:solidFill>
                  <a:schemeClr val="bg2"/>
                </a:solidFill>
                <a:latin typeface="Courier"/>
                <a:cs typeface="Courier"/>
              </a:rPr>
              <a:t>    painting.”</a:t>
            </a:r>
            <a:endParaRPr lang="en-US" sz="4400" dirty="0">
              <a:solidFill>
                <a:schemeClr val="bg2"/>
              </a:solidFill>
              <a:latin typeface="Courier"/>
              <a:cs typeface="Courier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1" y="76200"/>
            <a:ext cx="7316156" cy="583341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162803" y="5943601"/>
            <a:ext cx="10723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smtClean="0"/>
              <a:t>Starry Night</a:t>
            </a:r>
          </a:p>
          <a:p>
            <a:pPr algn="r"/>
            <a:r>
              <a:rPr lang="en-US" sz="1200" dirty="0" smtClean="0"/>
              <a:t>June, 1889</a:t>
            </a:r>
            <a:endParaRPr lang="en-US" sz="12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38201"/>
            <a:ext cx="9067800" cy="16001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May 1890, moved to </a:t>
            </a:r>
            <a:r>
              <a:rPr lang="en-US" dirty="0" err="1" smtClean="0"/>
              <a:t>Auvers-sur-Oise</a:t>
            </a:r>
            <a:endParaRPr lang="en-US" dirty="0" smtClean="0"/>
          </a:p>
          <a:p>
            <a:r>
              <a:rPr lang="en-US" dirty="0" smtClean="0"/>
              <a:t>Dr. Paul Gachet, a physician and amateur painter</a:t>
            </a:r>
          </a:p>
          <a:p>
            <a:r>
              <a:rPr lang="en-US" dirty="0" smtClean="0"/>
              <a:t>Here he averaged about a painting a day</a:t>
            </a:r>
          </a:p>
          <a:p>
            <a:r>
              <a:rPr lang="en-US" dirty="0" smtClean="0"/>
              <a:t>July 27, 1890 - attempted suicide</a:t>
            </a:r>
          </a:p>
          <a:p>
            <a:r>
              <a:rPr lang="en-US" dirty="0" smtClean="0"/>
              <a:t>Died two days later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Auvers-sur-Oise</a:t>
            </a:r>
            <a:r>
              <a:rPr lang="en-US" dirty="0" smtClean="0"/>
              <a:t>, </a:t>
            </a:r>
            <a:r>
              <a:rPr lang="en-US" sz="3111" dirty="0" smtClean="0"/>
              <a:t>suburbs of Paris</a:t>
            </a:r>
            <a:endParaRPr lang="en-US" sz="311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68880"/>
            <a:ext cx="9144000" cy="438912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26667" y="2052936"/>
            <a:ext cx="1917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smtClean="0"/>
              <a:t>Wheat Field with Crows</a:t>
            </a:r>
          </a:p>
          <a:p>
            <a:pPr algn="r"/>
            <a:r>
              <a:rPr lang="en-US" sz="1200" dirty="0" smtClean="0"/>
              <a:t>July 1890</a:t>
            </a:r>
            <a:endParaRPr lang="en-US" sz="12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457200"/>
            <a:ext cx="3810000" cy="335280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1800" dirty="0" smtClean="0"/>
              <a:t>Famous AFTER death</a:t>
            </a:r>
          </a:p>
          <a:p>
            <a:endParaRPr lang="en-US" sz="1800" dirty="0" smtClean="0"/>
          </a:p>
          <a:p>
            <a:r>
              <a:rPr lang="en-US" sz="1800" dirty="0" smtClean="0"/>
              <a:t>Today he is one of the world’s most celebrated artists and considered an important fore runner to modern art.</a:t>
            </a:r>
          </a:p>
          <a:p>
            <a:endParaRPr lang="en-US" sz="18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973" y="228600"/>
            <a:ext cx="5062028" cy="64389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4267201"/>
            <a:ext cx="3505200" cy="1246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/>
              <a:t>Located in Philadelphia!</a:t>
            </a:r>
          </a:p>
          <a:p>
            <a:pPr algn="r"/>
            <a:endParaRPr lang="en-US" dirty="0"/>
          </a:p>
          <a:p>
            <a:pPr algn="r"/>
            <a:r>
              <a:rPr lang="en-US" sz="1200" dirty="0" smtClean="0"/>
              <a:t>Still </a:t>
            </a:r>
            <a:r>
              <a:rPr lang="en-US" sz="1200" dirty="0"/>
              <a:t>Life: Vase with Twelve Sunflowers</a:t>
            </a:r>
            <a:br>
              <a:rPr lang="en-US" sz="1200" dirty="0"/>
            </a:br>
            <a:endParaRPr lang="en-US" sz="1200" dirty="0"/>
          </a:p>
          <a:p>
            <a:pPr algn="r">
              <a:buNone/>
            </a:pPr>
            <a:r>
              <a:rPr lang="en-US" sz="1200" dirty="0"/>
              <a:t>January 1889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1744" y="1696066"/>
            <a:ext cx="3124200" cy="500507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Fore Ground</a:t>
            </a:r>
          </a:p>
          <a:p>
            <a:r>
              <a:rPr lang="en-US" sz="1800" dirty="0" smtClean="0"/>
              <a:t>Middle Ground </a:t>
            </a:r>
          </a:p>
          <a:p>
            <a:r>
              <a:rPr lang="en-US" sz="1800" dirty="0" smtClean="0"/>
              <a:t>Background</a:t>
            </a:r>
          </a:p>
          <a:p>
            <a:endParaRPr lang="en-US" sz="1800" dirty="0" smtClean="0"/>
          </a:p>
          <a:p>
            <a:r>
              <a:rPr lang="en-US" sz="1800" dirty="0" smtClean="0"/>
              <a:t>Things get smaller and closer together the further back they go. </a:t>
            </a:r>
          </a:p>
          <a:p>
            <a:endParaRPr lang="en-US" sz="1800" dirty="0" smtClean="0"/>
          </a:p>
          <a:p>
            <a:r>
              <a:rPr lang="en-US" sz="1800" dirty="0" smtClean="0"/>
              <a:t>Changing the value of the colors. (</a:t>
            </a:r>
            <a:r>
              <a:rPr lang="en-US" sz="1800" dirty="0" err="1" smtClean="0"/>
              <a:t>ie</a:t>
            </a:r>
            <a:r>
              <a:rPr lang="en-US" sz="1800" dirty="0" smtClean="0"/>
              <a:t>. Darker in background.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does Van Gogh make things in the distance seem farther away?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946" y="1696066"/>
            <a:ext cx="5878055" cy="46240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0" y="632013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200" dirty="0" smtClean="0"/>
              <a:t>Fishing Boats on the Beach at </a:t>
            </a:r>
            <a:r>
              <a:rPr lang="en-US" sz="1200" dirty="0" err="1" smtClean="0"/>
              <a:t>Saintes</a:t>
            </a:r>
            <a:r>
              <a:rPr lang="en-US" sz="1200" dirty="0" smtClean="0"/>
              <a:t>-Maries</a:t>
            </a:r>
          </a:p>
          <a:p>
            <a:pPr algn="r"/>
            <a:r>
              <a:rPr lang="en-US" sz="1200" dirty="0" smtClean="0"/>
              <a:t>June 1888</a:t>
            </a:r>
            <a:endParaRPr lang="en-US" sz="12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1828" y="1676401"/>
            <a:ext cx="2590800" cy="3090671"/>
          </a:xfrm>
        </p:spPr>
        <p:txBody>
          <a:bodyPr>
            <a:normAutofit/>
          </a:bodyPr>
          <a:lstStyle/>
          <a:p>
            <a:r>
              <a:rPr lang="en-US" sz="2000" dirty="0" smtClean="0"/>
              <a:t>Hatching</a:t>
            </a:r>
          </a:p>
          <a:p>
            <a:endParaRPr lang="en-US" sz="2000" dirty="0" smtClean="0"/>
          </a:p>
          <a:p>
            <a:r>
              <a:rPr lang="en-US" sz="2000" dirty="0" smtClean="0"/>
              <a:t>Cross hatching</a:t>
            </a:r>
          </a:p>
          <a:p>
            <a:endParaRPr lang="en-US" sz="2000" dirty="0" smtClean="0"/>
          </a:p>
          <a:p>
            <a:r>
              <a:rPr lang="en-US" sz="2000" dirty="0" smtClean="0"/>
              <a:t>Strokes of colors next to each other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-80665"/>
            <a:ext cx="9144000" cy="14478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105766"/>
                </a:solidFill>
              </a:rPr>
              <a:t>What kind of lines do you see in this painting—diagonal, horizontal, vertical? </a:t>
            </a:r>
            <a:endParaRPr lang="en-US" sz="3200" dirty="0">
              <a:solidFill>
                <a:srgbClr val="105766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2629" y="1352054"/>
            <a:ext cx="6401372" cy="504428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06541" y="6396336"/>
            <a:ext cx="24374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smtClean="0"/>
              <a:t>Enclosed Field with Rising Sun</a:t>
            </a:r>
          </a:p>
          <a:p>
            <a:pPr algn="r"/>
            <a:r>
              <a:rPr lang="en-US" sz="1200" dirty="0" smtClean="0"/>
              <a:t>December 1889</a:t>
            </a:r>
            <a:endParaRPr lang="en-US" sz="12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178" y="1066801"/>
            <a:ext cx="6728823" cy="535614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76536" y="2122439"/>
            <a:ext cx="16386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Bold outlines</a:t>
            </a:r>
          </a:p>
          <a:p>
            <a:endParaRPr lang="en-US" dirty="0" smtClean="0"/>
          </a:p>
          <a:p>
            <a:r>
              <a:rPr lang="en-US" dirty="0" smtClean="0"/>
              <a:t>Colors</a:t>
            </a:r>
          </a:p>
          <a:p>
            <a:endParaRPr lang="en-US" dirty="0" smtClean="0"/>
          </a:p>
          <a:p>
            <a:r>
              <a:rPr lang="en-US" dirty="0" smtClean="0"/>
              <a:t>Placement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6858000" y="6320136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 smtClean="0"/>
              <a:t>Irises</a:t>
            </a:r>
          </a:p>
          <a:p>
            <a:pPr algn="r"/>
            <a:r>
              <a:rPr lang="en-US" sz="1200" dirty="0" smtClean="0"/>
              <a:t>May 1889</a:t>
            </a:r>
            <a:endParaRPr lang="en-US" sz="1200" dirty="0"/>
          </a:p>
        </p:txBody>
      </p:sp>
      <p:sp>
        <p:nvSpPr>
          <p:cNvPr id="7" name="Rectangle 6"/>
          <p:cNvSpPr/>
          <p:nvPr/>
        </p:nvSpPr>
        <p:spPr>
          <a:xfrm>
            <a:off x="2" y="-1"/>
            <a:ext cx="914399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900" spc="-150" dirty="0" smtClean="0">
                <a:solidFill>
                  <a:srgbClr val="105766"/>
                </a:solidFill>
                <a:latin typeface="+mj-lt"/>
                <a:cs typeface="MetaPlusBlack"/>
              </a:rPr>
              <a:t>What kind of mood do you associate with this painting?       What helps create that mood?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74549"/>
            <a:ext cx="6781800" cy="57690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57374" y="5943601"/>
            <a:ext cx="2472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smtClean="0"/>
              <a:t>Landscape Under a Stormy Sky</a:t>
            </a:r>
          </a:p>
          <a:p>
            <a:pPr algn="r"/>
            <a:r>
              <a:rPr lang="en-US" sz="1200" dirty="0" smtClean="0"/>
              <a:t>May 1888</a:t>
            </a:r>
            <a:endParaRPr lang="en-US" sz="12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7848600" cy="430987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Create a landscape in the style of </a:t>
            </a:r>
            <a:br>
              <a:rPr lang="en-US" dirty="0" smtClean="0"/>
            </a:br>
            <a:r>
              <a:rPr lang="en-US" dirty="0" smtClean="0"/>
              <a:t>Vincent Van Gogh.</a:t>
            </a:r>
          </a:p>
          <a:p>
            <a:endParaRPr lang="en-US" dirty="0" smtClean="0"/>
          </a:p>
          <a:p>
            <a:r>
              <a:rPr lang="en-US" dirty="0" smtClean="0"/>
              <a:t>Show understanding of the marks he made.</a:t>
            </a:r>
          </a:p>
          <a:p>
            <a:endParaRPr lang="en-US" dirty="0" smtClean="0"/>
          </a:p>
          <a:p>
            <a:r>
              <a:rPr lang="en-US" dirty="0" smtClean="0"/>
              <a:t>Create a mood with your drawing.</a:t>
            </a:r>
          </a:p>
          <a:p>
            <a:endParaRPr lang="en-US" dirty="0" smtClean="0"/>
          </a:p>
          <a:p>
            <a:r>
              <a:rPr lang="en-US" dirty="0" smtClean="0"/>
              <a:t>Show understanding of perspective in a landscape. (Use placement, size and color to convey depth)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Job</a:t>
            </a:r>
            <a:endParaRPr 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371601"/>
            <a:ext cx="8686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Born in Holland, March 30, 1853 </a:t>
            </a:r>
          </a:p>
          <a:p>
            <a:r>
              <a:rPr lang="en-US" dirty="0" smtClean="0"/>
              <a:t>Eldest son of minster</a:t>
            </a:r>
          </a:p>
          <a:p>
            <a:r>
              <a:rPr lang="en-US" dirty="0" smtClean="0"/>
              <a:t>Freckled with fiery red hair</a:t>
            </a:r>
          </a:p>
          <a:p>
            <a:r>
              <a:rPr lang="en-US" dirty="0" smtClean="0"/>
              <a:t>Didn't fit in with other kids his </a:t>
            </a:r>
            <a:br>
              <a:rPr lang="en-US" dirty="0" smtClean="0"/>
            </a:br>
            <a:r>
              <a:rPr lang="en-US" dirty="0" smtClean="0"/>
              <a:t>age, often misbehaved and got </a:t>
            </a:r>
            <a:br>
              <a:rPr lang="en-US" dirty="0" smtClean="0"/>
            </a:br>
            <a:r>
              <a:rPr lang="en-US" dirty="0" smtClean="0"/>
              <a:t>in trouble </a:t>
            </a:r>
          </a:p>
          <a:p>
            <a:r>
              <a:rPr lang="en-US" dirty="0" smtClean="0"/>
              <a:t>Resulted in boarding school </a:t>
            </a:r>
          </a:p>
          <a:p>
            <a:r>
              <a:rPr lang="en-US" dirty="0" smtClean="0"/>
              <a:t>Always had an interest in art</a:t>
            </a:r>
          </a:p>
          <a:p>
            <a:r>
              <a:rPr lang="en-US" dirty="0" smtClean="0"/>
              <a:t>Many vocations throughout his life, </a:t>
            </a:r>
            <a:br>
              <a:rPr lang="en-US" dirty="0" smtClean="0"/>
            </a:br>
            <a:r>
              <a:rPr lang="en-US" dirty="0" smtClean="0"/>
              <a:t>including a teacher and a pastor!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Holland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573" y="0"/>
            <a:ext cx="3029427" cy="37338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http://www.metmuseum.org/explore/van_gogh/menu.html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http://www.vangoghgallery.com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More Information…</a:t>
            </a:r>
            <a:endParaRPr lang="en-US" dirty="0"/>
          </a:p>
        </p:txBody>
      </p:sp>
      <p:pic>
        <p:nvPicPr>
          <p:cNvPr id="4" name="03 Vincent.m4p">
            <a:hlinkClick r:id="" action="ppaction://media"/>
          </p:cNvPr>
          <p:cNvPicPr/>
          <p:nvPr>
            <a:quickTimeFile r:link="rId1"/>
          </p:nvPr>
        </p:nvPicPr>
        <p:blipFill>
          <a:blip r:embed="rId5"/>
          <a:stretch>
            <a:fillRect/>
          </a:stretch>
        </p:blipFill>
        <p:spPr>
          <a:xfrm>
            <a:off x="7467600" y="5867400"/>
            <a:ext cx="1524000" cy="6985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20000" numSld="30">
                <p:cTn id="12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76200"/>
            <a:ext cx="8534400" cy="68047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162803" y="5943601"/>
            <a:ext cx="10723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smtClean="0"/>
              <a:t>Starry Night</a:t>
            </a:r>
          </a:p>
          <a:p>
            <a:pPr algn="r"/>
            <a:r>
              <a:rPr lang="en-US" sz="1200" dirty="0" smtClean="0"/>
              <a:t>June 1889</a:t>
            </a:r>
            <a:endParaRPr lang="en-US" sz="1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169819"/>
            <a:ext cx="4667251" cy="62354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" y="76200"/>
            <a:ext cx="8077200" cy="68710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" y="60048"/>
            <a:ext cx="8686800" cy="69146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00" y="85192"/>
            <a:ext cx="8686800" cy="68451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0844" y="77927"/>
            <a:ext cx="8710757" cy="68524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91223" y="228600"/>
            <a:ext cx="5062028" cy="64389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1219200"/>
            <a:ext cx="9144000" cy="43891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8600" y="-58966"/>
            <a:ext cx="8686800" cy="69262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91223" y="0"/>
            <a:ext cx="5524760" cy="68112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7201" y="93879"/>
            <a:ext cx="8686800" cy="676412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00200" y="-44016"/>
            <a:ext cx="6172200" cy="685525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1000" y="-38644"/>
            <a:ext cx="8382000" cy="6862063"/>
          </a:xfrm>
          <a:prstGeom prst="rect">
            <a:avLst/>
          </a:prstGeom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757362" y="76200"/>
            <a:ext cx="5557839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0"/>
                            </p:stCondLst>
                            <p:childTnLst>
                              <p:par>
                                <p:cTn id="8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76200" y="2743200"/>
            <a:ext cx="4267200" cy="32766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Early work is dark </a:t>
            </a:r>
          </a:p>
          <a:p>
            <a:endParaRPr lang="en-US" sz="1800" dirty="0" smtClean="0"/>
          </a:p>
          <a:p>
            <a:r>
              <a:rPr lang="en-US" sz="1800" dirty="0" smtClean="0"/>
              <a:t>downtrodden city folk and Dutch peasants at work</a:t>
            </a:r>
          </a:p>
          <a:p>
            <a:endParaRPr lang="en-US" sz="1800" dirty="0" smtClean="0"/>
          </a:p>
          <a:p>
            <a:r>
              <a:rPr lang="en-US" sz="1800" dirty="0" smtClean="0"/>
              <a:t>As a pastor, he helped the needy and poor</a:t>
            </a:r>
          </a:p>
          <a:p>
            <a:endParaRPr lang="en-US" sz="1800" dirty="0" smtClean="0"/>
          </a:p>
          <a:p>
            <a:r>
              <a:rPr lang="en-US" sz="1800" dirty="0" smtClean="0"/>
              <a:t>Big coal mine disaster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3962400" cy="19351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At the Age of 27 he decided to become an artist.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304800"/>
            <a:ext cx="4961768" cy="63246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2" y="0"/>
            <a:ext cx="8755015" cy="58483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43004" y="5791200"/>
            <a:ext cx="18440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000" dirty="0" smtClean="0"/>
              <a:t>Miners in the Snow: Winter</a:t>
            </a:r>
          </a:p>
          <a:p>
            <a:pPr algn="r"/>
            <a:r>
              <a:rPr lang="en-US" sz="1000" dirty="0" smtClean="0"/>
              <a:t>October, 1882</a:t>
            </a:r>
            <a:endParaRPr lang="en-US" sz="1000" dirty="0"/>
          </a:p>
        </p:txBody>
      </p:sp>
      <p:sp>
        <p:nvSpPr>
          <p:cNvPr id="6" name="Rectangle 5"/>
          <p:cNvSpPr/>
          <p:nvPr/>
        </p:nvSpPr>
        <p:spPr>
          <a:xfrm>
            <a:off x="3505200" y="5181601"/>
            <a:ext cx="5638800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pPr algn="r"/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Courier"/>
                <a:cs typeface="Courier"/>
              </a:rPr>
              <a:t>“An artist needn’t be a clergyman </a:t>
            </a:r>
            <a:b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Courier"/>
                <a:cs typeface="Courier"/>
              </a:rPr>
            </a:b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Courier"/>
                <a:cs typeface="Courier"/>
              </a:rPr>
              <a:t>  or a churchwarden, but he </a:t>
            </a:r>
            <a:b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Courier"/>
                <a:cs typeface="Courier"/>
              </a:rPr>
            </a:b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Courier"/>
                <a:cs typeface="Courier"/>
              </a:rPr>
              <a:t>   certainly must have a warm </a:t>
            </a:r>
            <a:b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Courier"/>
                <a:cs typeface="Courier"/>
              </a:rPr>
            </a:b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Courier"/>
                <a:cs typeface="Courier"/>
              </a:rPr>
              <a:t>    heart for his fellow men.”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ourier"/>
              <a:cs typeface="Courier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295401"/>
            <a:ext cx="4038600" cy="4864291"/>
          </a:xfrm>
        </p:spPr>
        <p:txBody>
          <a:bodyPr>
            <a:normAutofit/>
          </a:bodyPr>
          <a:lstStyle/>
          <a:p>
            <a:r>
              <a:rPr lang="en-US" sz="1800" dirty="0" smtClean="0"/>
              <a:t>Moved to Paris in 1885 to live with his loving brother Theo</a:t>
            </a:r>
          </a:p>
          <a:p>
            <a:endParaRPr lang="en-US" sz="1800" dirty="0" smtClean="0"/>
          </a:p>
          <a:p>
            <a:r>
              <a:rPr lang="en-US" sz="1800" dirty="0" smtClean="0"/>
              <a:t>exposed to and inspired by artists there.</a:t>
            </a:r>
          </a:p>
          <a:p>
            <a:endParaRPr lang="en-US" sz="1800" dirty="0" smtClean="0"/>
          </a:p>
          <a:p>
            <a:r>
              <a:rPr lang="en-US" sz="1800" dirty="0" smtClean="0"/>
              <a:t>Work lightened up in color</a:t>
            </a:r>
          </a:p>
          <a:p>
            <a:endParaRPr lang="en-US" sz="1800" dirty="0" smtClean="0"/>
          </a:p>
          <a:p>
            <a:r>
              <a:rPr lang="en-US" sz="1800" dirty="0" smtClean="0"/>
              <a:t>Began to experiment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1" y="0"/>
            <a:ext cx="3562351" cy="1143000"/>
          </a:xfrm>
        </p:spPr>
        <p:txBody>
          <a:bodyPr/>
          <a:lstStyle/>
          <a:p>
            <a:r>
              <a:rPr lang="en-US" dirty="0" smtClean="0">
                <a:solidFill>
                  <a:srgbClr val="105766"/>
                </a:solidFill>
              </a:rPr>
              <a:t>Paris, France</a:t>
            </a:r>
            <a:endParaRPr lang="en-US" dirty="0">
              <a:solidFill>
                <a:srgbClr val="105766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49" y="304800"/>
            <a:ext cx="4667251" cy="623544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76200" y="1219201"/>
            <a:ext cx="3352800" cy="4914899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February of 1888, </a:t>
            </a:r>
          </a:p>
          <a:p>
            <a:endParaRPr lang="en-US" sz="1800" dirty="0" smtClean="0"/>
          </a:p>
          <a:p>
            <a:r>
              <a:rPr lang="en-US" sz="1800" dirty="0" smtClean="0"/>
              <a:t>Hoped to create an artist’s community</a:t>
            </a:r>
          </a:p>
          <a:p>
            <a:endParaRPr lang="en-US" sz="1800" dirty="0" smtClean="0"/>
          </a:p>
          <a:p>
            <a:r>
              <a:rPr lang="en-US" sz="1800" dirty="0" smtClean="0"/>
              <a:t>created 14 paintings in less then one month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76200"/>
            <a:ext cx="3200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105766"/>
                </a:solidFill>
              </a:rPr>
              <a:t>Arles, France</a:t>
            </a:r>
            <a:endParaRPr lang="en-US" dirty="0">
              <a:solidFill>
                <a:srgbClr val="105766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656" y="1219200"/>
            <a:ext cx="6007344" cy="49180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0" y="613410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200" dirty="0" smtClean="0"/>
              <a:t>Wheat Field with the </a:t>
            </a:r>
            <a:r>
              <a:rPr lang="en-US" sz="1200" dirty="0" err="1" smtClean="0"/>
              <a:t>Alpilles</a:t>
            </a:r>
            <a:r>
              <a:rPr lang="en-US" sz="1200" dirty="0" smtClean="0"/>
              <a:t> Foothills in the Background</a:t>
            </a:r>
          </a:p>
          <a:p>
            <a:pPr algn="r"/>
            <a:r>
              <a:rPr lang="en-US" sz="1200" dirty="0" smtClean="0"/>
              <a:t>June 1888</a:t>
            </a:r>
            <a:endParaRPr lang="en-US" sz="12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1" y="1481329"/>
            <a:ext cx="3256257" cy="3166872"/>
          </a:xfrm>
        </p:spPr>
        <p:txBody>
          <a:bodyPr>
            <a:normAutofit/>
          </a:bodyPr>
          <a:lstStyle/>
          <a:p>
            <a:r>
              <a:rPr lang="en-US" sz="1800" dirty="0" smtClean="0"/>
              <a:t>Japanese block prints</a:t>
            </a:r>
          </a:p>
          <a:p>
            <a:endParaRPr lang="en-US" sz="1800" dirty="0" smtClean="0"/>
          </a:p>
          <a:p>
            <a:r>
              <a:rPr lang="en-US" sz="1800" dirty="0" smtClean="0"/>
              <a:t>show remarkable inventiveness and energy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1344" y="76200"/>
            <a:ext cx="3256256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105766"/>
                </a:solidFill>
              </a:rPr>
              <a:t>Inspiration</a:t>
            </a:r>
            <a:endParaRPr lang="en-US" dirty="0">
              <a:solidFill>
                <a:srgbClr val="105766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458" y="274638"/>
            <a:ext cx="5430543" cy="6400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34835" y="5488633"/>
            <a:ext cx="2978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smtClean="0"/>
              <a:t>Portrait of the Postman Joseph </a:t>
            </a:r>
            <a:r>
              <a:rPr lang="en-US" sz="1200" dirty="0" err="1" smtClean="0"/>
              <a:t>Roulin</a:t>
            </a:r>
            <a:endParaRPr lang="en-US" sz="1200" dirty="0" smtClean="0"/>
          </a:p>
          <a:p>
            <a:pPr algn="r"/>
            <a:r>
              <a:rPr lang="en-US" sz="1200" dirty="0" smtClean="0"/>
              <a:t>April 1888</a:t>
            </a:r>
            <a:endParaRPr lang="en-US" sz="12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932" y="2057400"/>
            <a:ext cx="4322269" cy="4800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49931" y="5936903"/>
            <a:ext cx="297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 smtClean="0">
                <a:latin typeface="Lucida Sans Unicode (Body)"/>
                <a:cs typeface="Lucida Sans Unicode (Body)"/>
              </a:rPr>
              <a:t>Self-Portrait with </a:t>
            </a:r>
          </a:p>
          <a:p>
            <a:pPr algn="r"/>
            <a:r>
              <a:rPr lang="en-US" sz="1200" dirty="0" smtClean="0">
                <a:latin typeface="Lucida Sans Unicode (Body)"/>
                <a:cs typeface="Lucida Sans Unicode (Body)"/>
              </a:rPr>
              <a:t>Bandaged Ear and Pipe</a:t>
            </a:r>
          </a:p>
          <a:p>
            <a:pPr algn="r"/>
            <a:r>
              <a:rPr lang="en-US" sz="1200" dirty="0" smtClean="0">
                <a:latin typeface="Lucida Sans Unicode (Body)"/>
                <a:cs typeface="Lucida Sans Unicode (Body)"/>
              </a:rPr>
              <a:t>January 1889</a:t>
            </a:r>
            <a:endParaRPr lang="en-US" sz="1200" dirty="0">
              <a:latin typeface="Lucida Sans Unicode (Body)"/>
              <a:cs typeface="Lucida Sans Unicode (Body)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939"/>
            <a:ext cx="2997200" cy="466813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97202" y="2590801"/>
            <a:ext cx="18118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Gauguin, Paul</a:t>
            </a:r>
          </a:p>
          <a:p>
            <a:r>
              <a:rPr lang="en-US" sz="1200" dirty="0" smtClean="0"/>
              <a:t>Self-portrait </a:t>
            </a:r>
            <a:br>
              <a:rPr lang="en-US" sz="1200" dirty="0" smtClean="0"/>
            </a:br>
            <a:r>
              <a:rPr lang="en-US" sz="1200" dirty="0" smtClean="0"/>
              <a:t>with Halo 1889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2997200" y="0"/>
            <a:ext cx="1955800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Paul Gauguin joined him in October of 1888 but left abruptly in December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874469" y="3505201"/>
            <a:ext cx="2078531" cy="2977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dirty="0" smtClean="0"/>
              <a:t>Mental Breakdown</a:t>
            </a:r>
          </a:p>
          <a:p>
            <a:pPr algn="r">
              <a:lnSpc>
                <a:spcPct val="150000"/>
              </a:lnSpc>
            </a:pPr>
            <a:r>
              <a:rPr lang="en-US" dirty="0" smtClean="0"/>
              <a:t>Lead to Gauguin leaving and slicing off his own ear</a:t>
            </a:r>
          </a:p>
          <a:p>
            <a:pPr algn="r">
              <a:lnSpc>
                <a:spcPct val="150000"/>
              </a:lnSpc>
            </a:pPr>
            <a:endParaRPr 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6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95400" y="5293013"/>
            <a:ext cx="2857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 smtClean="0"/>
              <a:t>Vincent's Bedroom in Arles</a:t>
            </a:r>
          </a:p>
          <a:p>
            <a:pPr algn="r"/>
            <a:r>
              <a:rPr lang="en-US" sz="1200" dirty="0" smtClean="0"/>
              <a:t> October 1888</a:t>
            </a:r>
          </a:p>
          <a:p>
            <a:pPr algn="r"/>
            <a:r>
              <a:rPr lang="en-US" sz="1200" dirty="0" smtClean="0"/>
              <a:t>One five versions: three oil on canvas and two letter sketches </a:t>
            </a:r>
            <a:endParaRPr lang="en-US" sz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272" y="1"/>
            <a:ext cx="5054111" cy="316702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3215522"/>
            <a:ext cx="4153161" cy="1585079"/>
          </a:xfrm>
          <a:prstGeom prst="rect">
            <a:avLst/>
          </a:prstGeom>
        </p:spPr>
        <p:txBody>
          <a:bodyPr wrap="square" anchor="ctr" anchorCtr="1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+mj-lt"/>
                <a:cs typeface="Courier"/>
              </a:rPr>
              <a:t>“In a word, looking at the picture ought to rest the brain, or rather the imagination”</a:t>
            </a:r>
            <a:r>
              <a:rPr lang="en-US" dirty="0" smtClean="0">
                <a:latin typeface="Courier"/>
                <a:cs typeface="Courier"/>
              </a:rPr>
              <a:t> </a:t>
            </a:r>
            <a:endParaRPr lang="en-US" dirty="0">
              <a:latin typeface="Courier"/>
              <a:cs typeface="Courier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3162" y="2971800"/>
            <a:ext cx="4990839" cy="3886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990840" y="-76200"/>
            <a:ext cx="4153161" cy="2836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  <a:t>“Here </a:t>
            </a:r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  <a:cs typeface="Courier"/>
              </a:rPr>
              <a:t>colour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  <a:t> is to do </a:t>
            </a:r>
            <a:b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</a:b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  <a:t>   everything, and giving by </a:t>
            </a:r>
            <a:b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</a:b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  <a:t>   its simplification a grander</a:t>
            </a:r>
            <a:b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</a:b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  <a:t>   style to things, is to be</a:t>
            </a:r>
            <a:b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</a:b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  <a:t>   suggestive here of rest or </a:t>
            </a:r>
            <a:b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</a:b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cs typeface="Courier"/>
              </a:rPr>
              <a:t>   of sleep in general.“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Concourse.thmx</Template>
  <TotalTime>1246</TotalTime>
  <Words>969</Words>
  <Application>Microsoft Macintosh PowerPoint</Application>
  <PresentationFormat>Letter Paper (8.5x11 in)</PresentationFormat>
  <Paragraphs>164</Paragraphs>
  <Slides>21</Slides>
  <Notes>12</Notes>
  <HiddenSlides>0</HiddenSlides>
  <MMClips>1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Concourse</vt:lpstr>
      <vt:lpstr>Slide 1</vt:lpstr>
      <vt:lpstr>Holland</vt:lpstr>
      <vt:lpstr>At the Age of 27 he decided to become an artist.</vt:lpstr>
      <vt:lpstr>Slide 4</vt:lpstr>
      <vt:lpstr>Paris, France</vt:lpstr>
      <vt:lpstr>Arles, France</vt:lpstr>
      <vt:lpstr>Inspiration</vt:lpstr>
      <vt:lpstr>Slide 8</vt:lpstr>
      <vt:lpstr>Slide 9</vt:lpstr>
      <vt:lpstr>Slide 10</vt:lpstr>
      <vt:lpstr>Saint-Rémy, France</vt:lpstr>
      <vt:lpstr>Slide 12</vt:lpstr>
      <vt:lpstr>Auvers-sur-Oise, suburbs of Paris</vt:lpstr>
      <vt:lpstr>Slide 14</vt:lpstr>
      <vt:lpstr>How does Van Gogh make things in the distance seem farther away?</vt:lpstr>
      <vt:lpstr>What kind of lines do you see in this painting—diagonal, horizontal, vertical? </vt:lpstr>
      <vt:lpstr>Slide 17</vt:lpstr>
      <vt:lpstr>Slide 18</vt:lpstr>
      <vt:lpstr>Your Job</vt:lpstr>
      <vt:lpstr>For More Information…</vt:lpstr>
      <vt:lpstr>Slide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Vincent Van Gogh</dc:title>
  <dc:creator>Kathy Niwinski</dc:creator>
  <cp:lastModifiedBy>Kathy Niwinski</cp:lastModifiedBy>
  <cp:revision>26</cp:revision>
  <cp:lastPrinted>2009-03-23T19:51:30Z</cp:lastPrinted>
  <dcterms:created xsi:type="dcterms:W3CDTF">2009-03-24T12:29:32Z</dcterms:created>
  <dcterms:modified xsi:type="dcterms:W3CDTF">2009-03-24T12:33:26Z</dcterms:modified>
</cp:coreProperties>
</file>